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7" r:id="rId1"/>
  </p:sldMasterIdLst>
  <p:notesMasterIdLst>
    <p:notesMasterId r:id="rId20"/>
  </p:notesMasterIdLst>
  <p:sldIdLst>
    <p:sldId id="264" r:id="rId2"/>
    <p:sldId id="261" r:id="rId3"/>
    <p:sldId id="284" r:id="rId4"/>
    <p:sldId id="279" r:id="rId5"/>
    <p:sldId id="282" r:id="rId6"/>
    <p:sldId id="276" r:id="rId7"/>
    <p:sldId id="280" r:id="rId8"/>
    <p:sldId id="285" r:id="rId9"/>
    <p:sldId id="286" r:id="rId10"/>
    <p:sldId id="292" r:id="rId11"/>
    <p:sldId id="287" r:id="rId12"/>
    <p:sldId id="288" r:id="rId13"/>
    <p:sldId id="289" r:id="rId14"/>
    <p:sldId id="290" r:id="rId15"/>
    <p:sldId id="291" r:id="rId16"/>
    <p:sldId id="293" r:id="rId17"/>
    <p:sldId id="295" r:id="rId18"/>
    <p:sldId id="26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74" d="100"/>
          <a:sy n="74" d="100"/>
        </p:scale>
        <p:origin x="1738" y="72"/>
      </p:cViewPr>
      <p:guideLst>
        <p:guide orient="horz" pos="2160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331D8-1380-4152-B31E-2539C4B77B76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295E5-691B-420D-B7B4-4F22B9E4B90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A65D-E584-418F-B04F-9C44D3ED6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AFF58-BA6D-4F3F-91E3-0C49685A2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22F70-BBCF-47C9-84BA-571E3553A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C4F3-799D-4B30-ACA4-128DF9A25D8F}" type="datetime1">
              <a:rPr lang="en-IN" smtClean="0"/>
              <a:t>23-05-2023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8683A-770E-43AB-A467-3CBF4EF9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BFB04-0C20-49D5-A9DF-63E5CB90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29760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07F4-FF2B-42E1-A4A8-9BF48ECC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E6FA8F-D895-4788-B4F2-498A1FB52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5CB91-302E-442B-BE96-6C591C11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BFC3-0CF9-4CEB-8DD4-AC7FE80645A0}" type="datetime1">
              <a:rPr lang="en-IN" smtClean="0"/>
              <a:t>23-05-2023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62194-E0D7-4F97-AEE0-82B06C8FA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3D228-5E76-42B6-ABD5-3186C1C27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09706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2F16F4-B703-40A5-AF85-8AB6E32DD5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E430B-9747-4119-9D3D-BC34855B8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C0137-892F-43E5-A970-A93395A7F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045C2-0E87-4605-8DD2-D2B065ECB1A3}" type="datetime1">
              <a:rPr lang="en-IN" smtClean="0"/>
              <a:t>23-05-2023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3F126-3B42-4690-9354-B63E34AC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3F3A4-45A0-4900-9B6B-F5CC35F3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77267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BCD2C-4684-429A-B9E8-EC777195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092FC-0565-4623-96AC-FFE77B9A8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6A0B1-CB4F-4BF7-B15F-F4C86FC66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D206-6B7E-467B-B35D-2AA62E9A35E7}" type="datetime1">
              <a:rPr lang="en-IN" smtClean="0"/>
              <a:t>23-05-2023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7BC69-D96C-4420-9F5C-859D4A660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5CA29-2B7C-4FD9-B3DF-C7D29862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29291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FC311-ABD3-44DE-B8B5-B50B5BC36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97352-F8C5-4561-A001-0D59FD342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BAAB3-AE19-4ADB-B3A2-595086639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7987D-73F8-4081-9B30-5A598C8D32B9}" type="datetime1">
              <a:rPr lang="en-IN" smtClean="0"/>
              <a:t>23-05-2023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A4860-AEEE-4D21-8D1B-B245EE2D3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DECF5-CBD0-4DE8-8232-952A4F94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79553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715AD-7DD7-49D9-8870-9988EBCB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A006-5BF4-4EAA-A618-56E1F7BFC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3E38A-8646-4A8A-BD2F-50DF4A489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B7AE3-DA34-4F4D-A49E-46FF0A5DC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C6E7-43F8-4A38-A6C3-D43647B4DD8D}" type="datetime1">
              <a:rPr lang="en-IN" smtClean="0"/>
              <a:t>23-05-2023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89B73-B983-4B98-ADE7-EE67415D3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8CC93-01AA-426E-90BB-87F3B65D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98613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90C6A-3DB2-4CD8-ADE5-5A531EA41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5A476-4610-43D6-84BD-51A908193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0B1F6-DBFD-4EA2-A802-FFD145B1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12663E-DBB8-4547-AE3D-68EB687D2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BE6755-69C8-4126-A542-BED3BB5150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EA21AE-5BF6-45F3-8D7F-41192F32A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02365-ECBC-4B68-8DE4-E324E0684840}" type="datetime1">
              <a:rPr lang="en-IN" smtClean="0"/>
              <a:t>23-05-2023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74C2EF-8F2F-4D1D-89F7-72C3396D2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FB3BD3-2D25-42FF-BD81-E71431133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18363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216B-F741-443B-8C29-931BA8063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93C572-E14D-472A-BF62-A5BFFA8EB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E2FB9-09F8-461C-822C-F87AB9E712F1}" type="datetime1">
              <a:rPr lang="en-IN" smtClean="0"/>
              <a:t>23-05-2023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29291-6995-4F45-BF8B-678486C5A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78E8F-4867-41E2-9169-43591163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63912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846E2F-DFDD-4521-90FD-870AEF21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8980-6964-406B-8E07-1738053AD700}" type="datetime1">
              <a:rPr lang="en-IN" smtClean="0"/>
              <a:t>23-05-2023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8D273-A92E-4A79-B877-377EEA2C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82F91-529F-4434-ADBD-3544A78A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76242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78180-71F1-4CE2-9CFA-4F1D1C78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45111-CBB4-4493-9C81-4888760CE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B1B325-54C9-41E5-B1DF-1984A2AF0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C9466-524A-42D3-ACBD-4817D39B0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511D-4BC4-4CAC-850D-96DEC5B49D1A}" type="datetime1">
              <a:rPr lang="en-IN" smtClean="0"/>
              <a:t>23-05-2023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6971B-5B14-4EB6-A85A-50B622375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81C2C-2C1C-4D4D-A57C-8CA47BD8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00292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C916-330C-4101-B962-BC9CE588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09C41A-4388-47EF-9AD5-0D14A23CC4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912E6-4B53-4A78-B237-BFAD6B920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76F36-1A17-4495-9B26-1942B6DA3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0C436-B595-4DE7-AAF5-6C3EAE4AC70A}" type="datetime1">
              <a:rPr lang="en-IN" smtClean="0"/>
              <a:t>23-05-2023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15A65-34A8-4BB7-AADE-96B2E3F05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10480-4D1D-4085-8142-80872631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56507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CE96C-3448-45AD-B396-3491B961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2038F-5434-4851-A31C-2E23BB81E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BC50F-0085-4AF9-8F09-1F09FFE53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3FB7E-E051-46AA-ADB3-2CFF9DB79A8C}" type="datetime1">
              <a:rPr lang="en-IN" smtClean="0"/>
              <a:t>23-05-2023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E86A4-D2A2-495C-9D3E-7C262C551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FD1D9-D69F-4614-8B3A-0FC5EBF44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4E219-0C0C-4937-870D-08D46E5322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90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842" y="1844029"/>
            <a:ext cx="8643998" cy="1143009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&amp; ENGINEERING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0816" y="2443977"/>
            <a:ext cx="6242050" cy="791845"/>
          </a:xfrm>
        </p:spPr>
        <p:txBody>
          <a:bodyPr>
            <a:normAutofit fontScale="82500" lnSpcReduction="10000"/>
          </a:bodyPr>
          <a:lstStyle/>
          <a:p>
            <a:pPr algn="ctr"/>
            <a:r>
              <a:rPr lang="en-US" sz="2400" b="1" cap="al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“IoT based Garbage monitoring system and  Notification Application”</a:t>
            </a:r>
          </a:p>
          <a:p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526415" y="1219200"/>
            <a:ext cx="8045985" cy="6463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6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SDM</a:t>
            </a:r>
            <a:r>
              <a:rPr kumimoji="0" lang="en-US" sz="3600" b="1" i="0" u="none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INSTITUTE OF TECHNOLOGY</a:t>
            </a:r>
            <a:endParaRPr kumimoji="0" lang="en-US" sz="3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logo_ujire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182" y="142852"/>
            <a:ext cx="1061085" cy="1152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11333" y="4543310"/>
            <a:ext cx="812101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algn="r">
              <a:lnSpc>
                <a:spcPct val="150000"/>
              </a:lnSpc>
            </a:pP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Darshan D Sutar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 Dutt Gowda M J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Hegde Vijay Suryanarayana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Mathin Ahamed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06930" y="3429000"/>
            <a:ext cx="4857784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 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Arjun K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SDMIT, Ujire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158" y="5500702"/>
            <a:ext cx="2000264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ID: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2022CSEPT</a:t>
            </a: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 OF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10</a:t>
            </a:fld>
            <a:endParaRPr lang="en-IN"/>
          </a:p>
        </p:txBody>
      </p:sp>
      <p:pic>
        <p:nvPicPr>
          <p:cNvPr id="5" name="Picture 4" descr="A picture containing electrical wiring, circuit, electronic component, circuit component&#10;&#10;Description automatically generated">
            <a:extLst>
              <a:ext uri="{FF2B5EF4-FFF2-40B4-BE49-F238E27FC236}">
                <a16:creationId xmlns:a16="http://schemas.microsoft.com/office/drawing/2014/main" id="{448691D6-BD94-7429-CBD4-70D8A560C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7" y="1600200"/>
            <a:ext cx="7855054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33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 OF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11</a:t>
            </a:fld>
            <a:endParaRPr lang="en-IN"/>
          </a:p>
        </p:txBody>
      </p:sp>
      <p:pic>
        <p:nvPicPr>
          <p:cNvPr id="6" name="Picture 5" descr="A picture containing text, electronics, screenshot, computer&#10;&#10;Description automatically generated">
            <a:extLst>
              <a:ext uri="{FF2B5EF4-FFF2-40B4-BE49-F238E27FC236}">
                <a16:creationId xmlns:a16="http://schemas.microsoft.com/office/drawing/2014/main" id="{EBFDAC50-6D62-1006-5269-DF764B733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447800"/>
            <a:ext cx="8515350" cy="476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5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 OF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12</a:t>
            </a:fld>
            <a:endParaRPr lang="en-IN"/>
          </a:p>
        </p:txBody>
      </p:sp>
      <p:pic>
        <p:nvPicPr>
          <p:cNvPr id="5" name="Picture 4" descr="A close-up of a device&#10;&#10;Description automatically generated with low confidence">
            <a:extLst>
              <a:ext uri="{FF2B5EF4-FFF2-40B4-BE49-F238E27FC236}">
                <a16:creationId xmlns:a16="http://schemas.microsoft.com/office/drawing/2014/main" id="{2C726185-1B9F-97C2-6780-F3658A5E5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7" y="1371600"/>
            <a:ext cx="8106548" cy="45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05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 OF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13</a:t>
            </a:fld>
            <a:endParaRPr lang="en-IN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0C98F19-1A50-AACD-59C2-5441B8E4A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8534400" cy="477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65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 OF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14</a:t>
            </a:fld>
            <a:endParaRPr lang="en-IN"/>
          </a:p>
        </p:txBody>
      </p:sp>
      <p:pic>
        <p:nvPicPr>
          <p:cNvPr id="5" name="Picture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EF599EB3-1CC8-1FBC-BC1B-671B36D64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1447800"/>
            <a:ext cx="7772400" cy="43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45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 OF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15</a:t>
            </a:fld>
            <a:endParaRPr lang="en-IN"/>
          </a:p>
        </p:txBody>
      </p:sp>
      <p:pic>
        <p:nvPicPr>
          <p:cNvPr id="6" name="Picture 5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E1758516-E15B-2D23-58B0-146CD4FEB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0"/>
            <a:ext cx="7124700" cy="402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67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16</a:t>
            </a:fld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0EFB4-D8B0-AEE3-66B6-0E8728F2AEA5}"/>
              </a:ext>
            </a:extLst>
          </p:cNvPr>
          <p:cNvSpPr txBox="1">
            <a:spLocks/>
          </p:cNvSpPr>
          <p:nvPr/>
        </p:nvSpPr>
        <p:spPr>
          <a:xfrm>
            <a:off x="271780" y="1555751"/>
            <a:ext cx="8600440" cy="48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Today most of the cities need an effective way to segregate the waste as possible so that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cleanliness is maintained throughout their surrounding bins. The two main factors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contributing to pollution are the rapid growth of the population and the expansion of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industry. Extreme health risks for the community are posed by trash left in the streets and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overflowing dustbins. These issues can be solved by utilizing technological advancement.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bin notifies the collecting truck for cleaning when it exceeds its threshold limit, saving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time, money, and energy. The Arduino is convenient since it prevents bin overflow. It is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helpful for IoT-based smart cities, which serve to maintain a healthy environment for both</a:t>
            </a:r>
            <a:r>
              <a:rPr lang="en-US" sz="18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society and the populace. This initiative was started to support the idea of smart cities and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a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clean</a:t>
            </a:r>
            <a:r>
              <a:rPr lang="en-US" sz="18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India.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390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17</a:t>
            </a:fld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0EFB4-D8B0-AEE3-66B6-0E8728F2AEA5}"/>
              </a:ext>
            </a:extLst>
          </p:cNvPr>
          <p:cNvSpPr txBox="1">
            <a:spLocks/>
          </p:cNvSpPr>
          <p:nvPr/>
        </p:nvSpPr>
        <p:spPr>
          <a:xfrm>
            <a:off x="271780" y="1555751"/>
            <a:ext cx="8600440" cy="48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Future system upgrades may include several sensors, if they were practical at the time. As</a:t>
            </a:r>
            <a:r>
              <a:rPr lang="en-US" sz="20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technology progresses, additional sensors might also be added to the system to satisfy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demands.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It is possible to create smart phone applications that are easier to use, more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effective, and more user-friendly. Future system upgrades may include several sensors if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they were practical at the time.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275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492896"/>
            <a:ext cx="8229600" cy="1143000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18</a:t>
            </a:fld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" y="1600200"/>
            <a:ext cx="8600440" cy="452628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2</a:t>
            </a:fld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D3FDA0-865C-D8B6-01A3-92297CB044D7}"/>
              </a:ext>
            </a:extLst>
          </p:cNvPr>
          <p:cNvSpPr txBox="1">
            <a:spLocks/>
          </p:cNvSpPr>
          <p:nvPr/>
        </p:nvSpPr>
        <p:spPr>
          <a:xfrm>
            <a:off x="281940" y="1066800"/>
            <a:ext cx="8600440" cy="48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today's world there is an immense growth in the population of the cities due to this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rapid urbanization there is a waste collection that leads to various infectious diseases</a:t>
            </a:r>
            <a:r>
              <a:rPr lang="en-US" sz="2000" spc="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environment. </a:t>
            </a:r>
          </a:p>
          <a:p>
            <a:pPr algn="just">
              <a:lnSpc>
                <a:spcPct val="16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proposed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framework reduces the labor cost and saves time and energy of the system.</a:t>
            </a:r>
          </a:p>
          <a:p>
            <a:pPr algn="just">
              <a:lnSpc>
                <a:spcPct val="16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main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components we used</a:t>
            </a:r>
            <a:r>
              <a:rPr lang="en-US" sz="2000" spc="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making this prototype are Arduino, ESP32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Ultrasonic Sensors and various detection sensor.</a:t>
            </a:r>
            <a:r>
              <a:rPr lang="en-US" sz="2000" spc="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just">
              <a:lnSpc>
                <a:spcPct val="16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software component</a:t>
            </a:r>
            <a:r>
              <a:rPr lang="en-US" sz="2000" spc="3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the application named as Blynk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 is used to get notification. This model can be a start to smart dustbin management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0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cities.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" y="1600200"/>
            <a:ext cx="8600440" cy="452628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objectives of the proposed project are as follows: </a:t>
            </a:r>
          </a:p>
          <a:p>
            <a:pPr lvl="1" algn="just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and Comparative analysis of waste Management.</a:t>
            </a:r>
          </a:p>
          <a:p>
            <a:pPr lvl="1" algn="just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and Modelling of efficient system for the monitoring of smart bins.</a:t>
            </a:r>
          </a:p>
          <a:p>
            <a:pPr lvl="1" algn="just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bring a suitable model so that it can be installed and managed easily and efficiently.</a:t>
            </a:r>
          </a:p>
          <a:p>
            <a:pPr lvl="1" algn="just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built an application that is easy to use and understand.</a:t>
            </a:r>
          </a:p>
          <a:p>
            <a:pPr marL="342900" lvl="1" indent="0" algn="just">
              <a:lnSpc>
                <a:spcPct val="150000"/>
              </a:lnSpc>
              <a:buNone/>
            </a:pP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05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" y="1643742"/>
            <a:ext cx="8600440" cy="4526280"/>
          </a:xfrm>
        </p:spPr>
        <p:txBody>
          <a:bodyPr>
            <a:normAutofit fontScale="92500" lnSpcReduction="20000"/>
          </a:bodyPr>
          <a:lstStyle/>
          <a:p>
            <a:pPr marR="330200" lvl="0" algn="just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  <a:buSzPts val="1200"/>
              <a:tabLst>
                <a:tab pos="1170305" algn="l"/>
              </a:tabLst>
            </a:pPr>
            <a:r>
              <a:rPr lang="en-US" sz="22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Connection of sensor: </a:t>
            </a:r>
            <a:r>
              <a:rPr lang="en-US" sz="2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first step is to connect the sensor to the microcontroller,</a:t>
            </a:r>
            <a:r>
              <a:rPr lang="en-US" sz="22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we are using two microcontrollers, one is the Arduino</a:t>
            </a:r>
            <a:r>
              <a:rPr lang="en-US" sz="22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Uno, and another</a:t>
            </a:r>
            <a:r>
              <a:rPr lang="en-US" sz="2200" spc="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2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ESP32.</a:t>
            </a:r>
            <a:endParaRPr lang="en-IN" sz="2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331470" lvl="0" algn="just">
              <a:lnSpc>
                <a:spcPct val="150000"/>
              </a:lnSpc>
              <a:spcAft>
                <a:spcPts val="0"/>
              </a:spcAft>
              <a:buSzPts val="1200"/>
              <a:tabLst>
                <a:tab pos="1170305" algn="l"/>
              </a:tabLst>
            </a:pPr>
            <a:r>
              <a:rPr lang="en-US" sz="22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processing: </a:t>
            </a:r>
            <a:r>
              <a:rPr lang="en-US" sz="2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next step is to process the code to microcontroller to get the</a:t>
            </a:r>
            <a:r>
              <a:rPr lang="en-US" sz="22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from respective sensor, here we will be collecting data mainly from ultrasonic</a:t>
            </a:r>
            <a:r>
              <a:rPr lang="en-US" sz="22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sensor.</a:t>
            </a:r>
            <a:endParaRPr lang="en-IN" sz="2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325755" lvl="0" algn="just">
              <a:lnSpc>
                <a:spcPct val="150000"/>
              </a:lnSpc>
              <a:spcAft>
                <a:spcPts val="0"/>
              </a:spcAft>
              <a:buSzPts val="1200"/>
              <a:tabLst>
                <a:tab pos="1170305" algn="l"/>
              </a:tabLst>
            </a:pPr>
            <a:r>
              <a:rPr lang="en-US" sz="22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Sending data to Cloud:</a:t>
            </a:r>
            <a:r>
              <a:rPr lang="en-US" sz="2200" b="1" spc="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After we get data from ultrasonic sensors, we store the data</a:t>
            </a:r>
            <a:r>
              <a:rPr lang="en-US" sz="22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the cloud, here we are using the Blynk cloud as it is easy to store data and we can</a:t>
            </a:r>
            <a:r>
              <a:rPr lang="en-US" sz="22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 our application on this cloud and can monitor real time data so</a:t>
            </a:r>
            <a:r>
              <a:rPr lang="en-US" sz="2200" spc="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</a:t>
            </a:r>
            <a:r>
              <a:rPr lang="en-US" sz="2200" spc="3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be</a:t>
            </a:r>
            <a:r>
              <a:rPr lang="en-US" sz="22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easily</a:t>
            </a:r>
            <a:r>
              <a:rPr lang="en-US" sz="2200" spc="-8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displayed</a:t>
            </a:r>
            <a:r>
              <a:rPr lang="en-US" sz="2200" spc="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200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20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</a:t>
            </a:r>
            <a:r>
              <a:rPr lang="en-US" sz="2200" spc="4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en-US" sz="220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friendly</a:t>
            </a:r>
            <a:r>
              <a:rPr lang="en-US" sz="2200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interface.</a:t>
            </a:r>
            <a:endParaRPr lang="en-IN" sz="2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47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" y="1643742"/>
            <a:ext cx="8600440" cy="4526280"/>
          </a:xfrm>
        </p:spPr>
        <p:txBody>
          <a:bodyPr>
            <a:normAutofit/>
          </a:bodyPr>
          <a:lstStyle/>
          <a:p>
            <a:pPr marR="327660" lvl="0" algn="just">
              <a:lnSpc>
                <a:spcPct val="150000"/>
              </a:lnSpc>
              <a:spcAft>
                <a:spcPts val="0"/>
              </a:spcAft>
              <a:buSzPts val="1200"/>
              <a:tabLst>
                <a:tab pos="1170305" algn="l"/>
              </a:tabLst>
            </a:pPr>
            <a:r>
              <a:rPr lang="en-US" sz="2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Sending alert message through WhatsApp: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we will be using WhatsApp to</a:t>
            </a:r>
            <a:r>
              <a:rPr lang="en-US" sz="20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send alert messages to the user, this is done using the Wi-Fi feature present in the</a:t>
            </a:r>
            <a:r>
              <a:rPr lang="en-US" sz="20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ESP32</a:t>
            </a:r>
            <a:r>
              <a:rPr lang="en-US" sz="2000" spc="-2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module,</a:t>
            </a:r>
            <a:r>
              <a:rPr lang="en-US" sz="200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once</a:t>
            </a:r>
            <a:r>
              <a:rPr lang="en-US" sz="2000" spc="-3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000" spc="-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bin</a:t>
            </a:r>
            <a:r>
              <a:rPr lang="en-US" sz="2000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00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full</a:t>
            </a:r>
            <a:r>
              <a:rPr lang="en-US" sz="20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000" spc="-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</a:t>
            </a:r>
            <a:r>
              <a:rPr lang="en-US" sz="20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will</a:t>
            </a:r>
            <a:r>
              <a:rPr lang="en-US" sz="2000" spc="-6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get a</a:t>
            </a:r>
            <a:r>
              <a:rPr lang="en-US" sz="2000" spc="-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message</a:t>
            </a:r>
            <a:r>
              <a:rPr lang="en-US" sz="2000" spc="-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</a:t>
            </a:r>
            <a:r>
              <a:rPr lang="en-US" sz="2000" spc="-1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000" spc="-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dustbin is</a:t>
            </a:r>
            <a:r>
              <a:rPr lang="en-US" sz="2000" spc="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full.</a:t>
            </a:r>
            <a:endParaRPr lang="en-IN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328295" lvl="0" algn="just">
              <a:lnSpc>
                <a:spcPct val="150000"/>
              </a:lnSpc>
              <a:spcAft>
                <a:spcPts val="0"/>
              </a:spcAft>
              <a:buSzPts val="1200"/>
              <a:tabLst>
                <a:tab pos="1170305" algn="l"/>
              </a:tabLst>
            </a:pPr>
            <a:r>
              <a:rPr lang="en-US" sz="2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 maps for Tracking the bin: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 using the neo-6m GPS module and ESP32</a:t>
            </a:r>
            <a:r>
              <a:rPr lang="en-US" sz="20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will be display the location of the bins which are full so that it can be tracked by the</a:t>
            </a:r>
            <a:r>
              <a:rPr lang="en-US" sz="2000" spc="5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municipal</a:t>
            </a:r>
            <a:r>
              <a:rPr lang="en-US" sz="2000" spc="-6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drivers.</a:t>
            </a:r>
            <a:endParaRPr lang="en-IN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43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6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5D0CF5-13C2-4A35-FC8F-D1C2D6D1EDA3}"/>
              </a:ext>
            </a:extLst>
          </p:cNvPr>
          <p:cNvSpPr txBox="1">
            <a:spLocks/>
          </p:cNvSpPr>
          <p:nvPr/>
        </p:nvSpPr>
        <p:spPr>
          <a:xfrm>
            <a:off x="602524" y="9198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 OF THE PROJECT</a:t>
            </a:r>
          </a:p>
        </p:txBody>
      </p:sp>
      <p:pic>
        <p:nvPicPr>
          <p:cNvPr id="7" name="Content Placeholder 6" descr="A picture containing text, screenshot, multimedia, software&#10;&#10;Description automatically generated">
            <a:extLst>
              <a:ext uri="{FF2B5EF4-FFF2-40B4-BE49-F238E27FC236}">
                <a16:creationId xmlns:a16="http://schemas.microsoft.com/office/drawing/2014/main" id="{D89F5F74-49B9-642F-D084-053A1DF90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27" y="1223324"/>
            <a:ext cx="5564893" cy="5542687"/>
          </a:xfrm>
        </p:spPr>
      </p:pic>
    </p:spTree>
    <p:extLst>
      <p:ext uri="{BB962C8B-B14F-4D97-AF65-F5344CB8AC3E}">
        <p14:creationId xmlns:p14="http://schemas.microsoft.com/office/powerpoint/2010/main" val="90244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A07CC5-4E53-B37E-E87A-0CB4358F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7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362EC8-685C-90F7-CB5C-D4424A77EDB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FLOWCHART</a:t>
            </a:r>
          </a:p>
        </p:txBody>
      </p:sp>
      <p:pic>
        <p:nvPicPr>
          <p:cNvPr id="5" name="Picture 4" descr="A picture containing screenshot, colorfulness, rectangle, square&#10;&#10;Description automatically generated">
            <a:extLst>
              <a:ext uri="{FF2B5EF4-FFF2-40B4-BE49-F238E27FC236}">
                <a16:creationId xmlns:a16="http://schemas.microsoft.com/office/drawing/2014/main" id="{000C7220-D63A-A48A-B537-6EFB41BC9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68" y="1068809"/>
            <a:ext cx="6291263" cy="542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08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 OF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8</a:t>
            </a:fld>
            <a:endParaRPr lang="en-IN"/>
          </a:p>
        </p:txBody>
      </p:sp>
      <p:pic>
        <p:nvPicPr>
          <p:cNvPr id="6" name="Picture 5" descr="A picture containing box, toy, LEGO, indoor&#10;&#10;Description automatically generated">
            <a:extLst>
              <a:ext uri="{FF2B5EF4-FFF2-40B4-BE49-F238E27FC236}">
                <a16:creationId xmlns:a16="http://schemas.microsoft.com/office/drawing/2014/main" id="{44767866-D725-B310-268D-AAE283ADA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57" y="1662980"/>
            <a:ext cx="7749886" cy="438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20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 OF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E219-0C0C-4937-870D-08D46E532289}" type="slidenum">
              <a:rPr lang="en-IN" smtClean="0"/>
              <a:t>9</a:t>
            </a:fld>
            <a:endParaRPr lang="en-IN"/>
          </a:p>
        </p:txBody>
      </p:sp>
      <p:pic>
        <p:nvPicPr>
          <p:cNvPr id="5" name="Picture 4" descr="A picture containing screenshot, box&#10;&#10;Description automatically generated">
            <a:extLst>
              <a:ext uri="{FF2B5EF4-FFF2-40B4-BE49-F238E27FC236}">
                <a16:creationId xmlns:a16="http://schemas.microsoft.com/office/drawing/2014/main" id="{C4FF2F4E-7B92-F176-8F68-47E5455E2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8001000" cy="447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3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</TotalTime>
  <Words>714</Words>
  <Application>Microsoft Office PowerPoint</Application>
  <PresentationFormat>On-screen Show (4:3)</PresentationFormat>
  <Paragraphs>70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DEPARTMENT OF COMPUTER SCIENCE &amp; ENGINEERING </vt:lpstr>
      <vt:lpstr>INTRODUCTION</vt:lpstr>
      <vt:lpstr>OBJECTIVES</vt:lpstr>
      <vt:lpstr>METHODOLOGY</vt:lpstr>
      <vt:lpstr>METHODOLOGY</vt:lpstr>
      <vt:lpstr>PowerPoint Presentation</vt:lpstr>
      <vt:lpstr>PowerPoint Presentation</vt:lpstr>
      <vt:lpstr>SNAPSHOTS OF PROJECT</vt:lpstr>
      <vt:lpstr>SNAPSHOTS OF PROJECT</vt:lpstr>
      <vt:lpstr>SNAPSHOTS OF PROJECT</vt:lpstr>
      <vt:lpstr>SNAPSHOTS OF PROJECT</vt:lpstr>
      <vt:lpstr>SNAPSHOTS OF PROJECT</vt:lpstr>
      <vt:lpstr>SNAPSHOTS OF PROJECT</vt:lpstr>
      <vt:lpstr>SNAPSHOTS OF PROJECT</vt:lpstr>
      <vt:lpstr>SNAPSHOTS OF PROJECT</vt:lpstr>
      <vt:lpstr>CONCLUSION</vt:lpstr>
      <vt:lpstr>SCOPE OF FUTURE WORK</vt:lpstr>
      <vt:lpstr>  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project  submitted by  Under the Guidence of Student name   Guide name</dc:title>
  <dc:creator>myLAP</dc:creator>
  <cp:lastModifiedBy>Darshan Sutar</cp:lastModifiedBy>
  <cp:revision>51</cp:revision>
  <dcterms:created xsi:type="dcterms:W3CDTF">2022-09-28T03:29:00Z</dcterms:created>
  <dcterms:modified xsi:type="dcterms:W3CDTF">2023-05-22T20:46:25Z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CF1591E8D2E74B1FAB657F6B17F74528</vt:lpwstr>
  </property>
  <property fmtid="{D5CDD505-2E9C-101B-9397-08002B2CF9AE}" pid="3" name="KSOProductBuildVer">
    <vt:lpwstr>1033-11.2.0.11341</vt:lpwstr>
  </property>
</Properties>
</file>